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60" r:id="rId5"/>
    <p:sldId id="261" r:id="rId6"/>
    <p:sldId id="262" r:id="rId7"/>
    <p:sldId id="312" r:id="rId8"/>
    <p:sldId id="313" r:id="rId9"/>
    <p:sldId id="314" r:id="rId10"/>
    <p:sldId id="315" r:id="rId11"/>
    <p:sldId id="316" r:id="rId12"/>
    <p:sldId id="317" r:id="rId13"/>
    <p:sldId id="271" r:id="rId14"/>
    <p:sldId id="272" r:id="rId15"/>
    <p:sldId id="273" r:id="rId16"/>
    <p:sldId id="274" r:id="rId17"/>
    <p:sldId id="275" r:id="rId18"/>
    <p:sldId id="289" r:id="rId19"/>
    <p:sldId id="276" r:id="rId20"/>
    <p:sldId id="318" r:id="rId21"/>
    <p:sldId id="319" r:id="rId22"/>
    <p:sldId id="320" r:id="rId23"/>
    <p:sldId id="322" r:id="rId24"/>
    <p:sldId id="323" r:id="rId25"/>
    <p:sldId id="281" r:id="rId26"/>
    <p:sldId id="324" r:id="rId27"/>
    <p:sldId id="283" r:id="rId28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Rokkitt" panose="020B0604020202020204" charset="0"/>
      <p:regular r:id="rId39"/>
      <p:bold r:id="rId40"/>
    </p:embeddedFont>
    <p:embeddedFont>
      <p:font typeface="Rubik" panose="020B0604020202020204" charset="-79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tring" id="{360D26B0-A8D8-4CCE-83E3-84B69ED6DE35}">
          <p14:sldIdLst>
            <p14:sldId id="257"/>
            <p14:sldId id="258"/>
            <p14:sldId id="260"/>
            <p14:sldId id="261"/>
            <p14:sldId id="262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Condiciones" id="{B1147635-2D90-4C2D-A1CC-FDABCCA04038}">
          <p14:sldIdLst>
            <p14:sldId id="271"/>
            <p14:sldId id="272"/>
            <p14:sldId id="273"/>
            <p14:sldId id="274"/>
            <p14:sldId id="275"/>
            <p14:sldId id="289"/>
            <p14:sldId id="276"/>
            <p14:sldId id="318"/>
            <p14:sldId id="319"/>
            <p14:sldId id="320"/>
            <p14:sldId id="322"/>
            <p14:sldId id="323"/>
          </p14:sldIdLst>
        </p14:section>
        <p14:section name="Ejercicio" id="{6CB4E693-ADE2-4D39-97C1-0897DC64EF56}">
          <p14:sldIdLst>
            <p14:sldId id="281"/>
            <p14:sldId id="324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4" autoAdjust="0"/>
    <p:restoredTop sz="95574" autoAdjust="0"/>
  </p:normalViewPr>
  <p:slideViewPr>
    <p:cSldViewPr showGuides="1">
      <p:cViewPr varScale="1">
        <p:scale>
          <a:sx n="54" d="100"/>
          <a:sy n="54" d="100"/>
        </p:scale>
        <p:origin x="765" y="45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 err="1">
                <a:solidFill>
                  <a:srgbClr val="212738"/>
                </a:solidFill>
              </a:rPr>
              <a:t>Topic</a:t>
            </a:r>
            <a:r>
              <a:rPr lang="es-MX" dirty="0">
                <a:solidFill>
                  <a:srgbClr val="212738"/>
                </a:solidFill>
              </a:rPr>
              <a:t> 6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 err="1">
                <a:solidFill>
                  <a:srgbClr val="EF3078"/>
                </a:solidFill>
              </a:rPr>
              <a:t>Strings</a:t>
            </a:r>
            <a:r>
              <a:rPr lang="es-MX" sz="4000" b="1" dirty="0">
                <a:solidFill>
                  <a:srgbClr val="EF3078"/>
                </a:solidFill>
              </a:rPr>
              <a:t> and </a:t>
            </a:r>
            <a:r>
              <a:rPr lang="es-MX" sz="4000" b="1" dirty="0" err="1">
                <a:solidFill>
                  <a:srgbClr val="EF3078"/>
                </a:solidFill>
              </a:rPr>
              <a:t>Conditions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trim</a:t>
            </a:r>
            <a:r>
              <a:rPr lang="es-MX" dirty="0">
                <a:solidFill>
                  <a:srgbClr val="EF3078"/>
                </a:solidFill>
              </a:rPr>
              <a:t>() </a:t>
            </a:r>
            <a:r>
              <a:rPr lang="es-MX" dirty="0" err="1">
                <a:solidFill>
                  <a:srgbClr val="EF3078"/>
                </a:solidFill>
              </a:rPr>
              <a:t>method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trim() method creates a new string without the empty blank spaces at the beginning and the end of the String.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604BA-5418-BE20-CC2F-A4B94233B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toLowerCase</a:t>
            </a:r>
            <a:r>
              <a:rPr lang="es-MX" dirty="0">
                <a:solidFill>
                  <a:srgbClr val="EF3078"/>
                </a:solidFill>
              </a:rPr>
              <a:t>() and </a:t>
            </a:r>
            <a:r>
              <a:rPr lang="es-MX" dirty="0" err="1">
                <a:solidFill>
                  <a:srgbClr val="EF3078"/>
                </a:solidFill>
              </a:rPr>
              <a:t>toUpperCase</a:t>
            </a:r>
            <a:r>
              <a:rPr lang="es-MX" dirty="0">
                <a:solidFill>
                  <a:srgbClr val="EF3078"/>
                </a:solidFill>
              </a:rPr>
              <a:t>() </a:t>
            </a:r>
            <a:r>
              <a:rPr lang="es-MX" dirty="0" err="1">
                <a:solidFill>
                  <a:srgbClr val="EF3078"/>
                </a:solidFill>
              </a:rPr>
              <a:t>method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Methods </a:t>
            </a:r>
            <a:r>
              <a:rPr lang="en-US" dirty="0" err="1"/>
              <a:t>toLowerCase</a:t>
            </a:r>
            <a:r>
              <a:rPr lang="en-US" dirty="0"/>
              <a:t>() and </a:t>
            </a:r>
            <a:r>
              <a:rPr lang="en-US" dirty="0" err="1"/>
              <a:t>toUpperCase</a:t>
            </a:r>
            <a:r>
              <a:rPr lang="en-US" dirty="0"/>
              <a:t>() allow us to convert a given String into upper or lowercase respectively. This methods create new Strings, so we usually assign their result to a new String variable.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8D18C-2641-F0C7-A4CE-F23285F2B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45555"/>
          <a:stretch/>
        </p:blipFill>
        <p:spPr>
          <a:xfrm>
            <a:off x="0" y="2895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7CC3C-72C8-7899-848B-780644CCA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3" b="34446"/>
          <a:stretch/>
        </p:blipFill>
        <p:spPr>
          <a:xfrm>
            <a:off x="0" y="3733800"/>
            <a:ext cx="12192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E15FD-0A9E-0A45-C4E5-CB3AEFFFA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44" b="22223"/>
          <a:stretch/>
        </p:blipFill>
        <p:spPr>
          <a:xfrm>
            <a:off x="0" y="4419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replace</a:t>
            </a:r>
            <a:r>
              <a:rPr lang="es-MX" dirty="0">
                <a:solidFill>
                  <a:srgbClr val="EF3078"/>
                </a:solidFill>
              </a:rPr>
              <a:t>() </a:t>
            </a:r>
            <a:r>
              <a:rPr lang="es-MX" dirty="0" err="1">
                <a:solidFill>
                  <a:srgbClr val="EF3078"/>
                </a:solidFill>
              </a:rPr>
              <a:t>method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replace() method allows you to replace a character inside of a given text for another.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5AC65-DE4B-0F55-7708-D574D3B05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5" b="60000"/>
          <a:stretch/>
        </p:blipFill>
        <p:spPr>
          <a:xfrm>
            <a:off x="0" y="2667000"/>
            <a:ext cx="12192000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041DD-89E4-FC9B-914C-1A1C7B691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 b="44445"/>
          <a:stretch/>
        </p:blipFill>
        <p:spPr>
          <a:xfrm>
            <a:off x="0" y="37338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EE07-02F7-46A3-BBDE-65CF6DFD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Conditions</a:t>
            </a:r>
            <a:r>
              <a:rPr lang="es-MX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AF0-A588-4783-BF69-33BDB2EEF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5841-51BD-4811-A7CB-9469599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2192-E6B5-47DB-9550-96B1103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 </a:t>
            </a:r>
            <a:r>
              <a:rPr lang="es-MX" dirty="0" err="1"/>
              <a:t>statement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flow</a:t>
            </a:r>
            <a:r>
              <a:rPr lang="es-MX" dirty="0"/>
              <a:t> control </a:t>
            </a:r>
            <a:r>
              <a:rPr lang="es-MX" dirty="0" err="1"/>
              <a:t>instruction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allows</a:t>
            </a:r>
            <a:r>
              <a:rPr lang="es-MX" dirty="0"/>
              <a:t> </a:t>
            </a:r>
            <a:r>
              <a:rPr lang="es-MX" dirty="0" err="1"/>
              <a:t>some</a:t>
            </a:r>
            <a:r>
              <a:rPr lang="es-MX" dirty="0"/>
              <a:t> </a:t>
            </a:r>
            <a:r>
              <a:rPr lang="es-MX" dirty="0" err="1"/>
              <a:t>statements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executed</a:t>
            </a:r>
            <a:r>
              <a:rPr lang="es-MX" dirty="0"/>
              <a:t> </a:t>
            </a:r>
            <a:r>
              <a:rPr lang="es-MX" dirty="0" err="1"/>
              <a:t>selectively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boolean</a:t>
            </a:r>
            <a:r>
              <a:rPr lang="es-MX" dirty="0"/>
              <a:t> </a:t>
            </a:r>
            <a:r>
              <a:rPr lang="es-MX" dirty="0" err="1"/>
              <a:t>expression</a:t>
            </a:r>
            <a:r>
              <a:rPr lang="es-MX" dirty="0"/>
              <a:t> </a:t>
            </a:r>
            <a:r>
              <a:rPr lang="es-MX" dirty="0" err="1"/>
              <a:t>inside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if</a:t>
            </a:r>
            <a:r>
              <a:rPr lang="es-MX" dirty="0"/>
              <a:t> </a:t>
            </a:r>
            <a:r>
              <a:rPr lang="es-MX" dirty="0" err="1"/>
              <a:t>statement</a:t>
            </a:r>
            <a:r>
              <a:rPr lang="es-MX" dirty="0"/>
              <a:t> </a:t>
            </a:r>
            <a:r>
              <a:rPr lang="es-MX" dirty="0" err="1"/>
              <a:t>evaluates</a:t>
            </a:r>
            <a:r>
              <a:rPr lang="es-MX" dirty="0"/>
              <a:t> true, </a:t>
            </a:r>
            <a:r>
              <a:rPr lang="es-MX" dirty="0" err="1"/>
              <a:t>then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instructions</a:t>
            </a:r>
            <a:r>
              <a:rPr lang="es-MX" dirty="0"/>
              <a:t> </a:t>
            </a:r>
            <a:r>
              <a:rPr lang="es-MX" dirty="0" err="1"/>
              <a:t>inside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block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{ } </a:t>
            </a:r>
            <a:r>
              <a:rPr lang="en-US" dirty="0"/>
              <a:t>will execute.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037DC-BC11-FF14-8D40-CCEF8167AE92}"/>
              </a:ext>
            </a:extLst>
          </p:cNvPr>
          <p:cNvSpPr txBox="1"/>
          <p:nvPr/>
        </p:nvSpPr>
        <p:spPr>
          <a:xfrm>
            <a:off x="381000" y="2209800"/>
            <a:ext cx="53614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65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88D7-88C9-4DBA-B635-0E7439C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IF-ELSE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A2FF-9E0D-43CA-8F94-3463B6F4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 </a:t>
            </a:r>
            <a:r>
              <a:rPr lang="es-MX" dirty="0"/>
              <a:t>block can be </a:t>
            </a:r>
            <a:r>
              <a:rPr lang="es-MX" dirty="0" err="1"/>
              <a:t>paired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 </a:t>
            </a:r>
            <a:r>
              <a:rPr lang="es-MX" dirty="0" err="1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, </a:t>
            </a:r>
            <a:r>
              <a:rPr lang="es-MX" dirty="0" err="1"/>
              <a:t>which</a:t>
            </a:r>
            <a:r>
              <a:rPr lang="es-MX" dirty="0"/>
              <a:t> </a:t>
            </a:r>
            <a:r>
              <a:rPr lang="es-MX" dirty="0" err="1"/>
              <a:t>will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be </a:t>
            </a:r>
            <a:r>
              <a:rPr lang="es-MX" dirty="0" err="1"/>
              <a:t>executed</a:t>
            </a:r>
            <a:r>
              <a:rPr lang="es-MX" dirty="0"/>
              <a:t> </a:t>
            </a:r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boolean</a:t>
            </a:r>
            <a:r>
              <a:rPr lang="es-MX" dirty="0"/>
              <a:t> </a:t>
            </a:r>
            <a:r>
              <a:rPr lang="es-MX" dirty="0" err="1"/>
              <a:t>expression</a:t>
            </a:r>
            <a:r>
              <a:rPr lang="es-MX" dirty="0"/>
              <a:t> </a:t>
            </a:r>
            <a:r>
              <a:rPr lang="es-MX" dirty="0" err="1"/>
              <a:t>evaluates</a:t>
            </a:r>
            <a:r>
              <a:rPr lang="es-MX" dirty="0"/>
              <a:t> as false.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4D1CB-4639-7BB8-B999-FB0A25164DFE}"/>
              </a:ext>
            </a:extLst>
          </p:cNvPr>
          <p:cNvSpPr txBox="1"/>
          <p:nvPr/>
        </p:nvSpPr>
        <p:spPr>
          <a:xfrm>
            <a:off x="304800" y="2438400"/>
            <a:ext cx="89934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numerator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denominator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"Error, you cannot divide by zero"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6271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8931-593A-4B14-A65D-840BF1B5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Boolean</a:t>
            </a:r>
            <a:r>
              <a:rPr lang="es-MX" dirty="0"/>
              <a:t> </a:t>
            </a:r>
            <a:r>
              <a:rPr lang="es-MX" dirty="0" err="1"/>
              <a:t>Expression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1479-3ECF-4768-BF69-DB5D64404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990599"/>
            <a:ext cx="11582400" cy="83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 err="1"/>
              <a:t>Inside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 </a:t>
            </a:r>
            <a:r>
              <a:rPr lang="es-MX" dirty="0" err="1"/>
              <a:t>statement</a:t>
            </a:r>
            <a:r>
              <a:rPr lang="es-MX" dirty="0"/>
              <a:t>, 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put</a:t>
            </a:r>
            <a:r>
              <a:rPr lang="es-MX" dirty="0"/>
              <a:t> a </a:t>
            </a:r>
            <a:r>
              <a:rPr lang="es-MX" dirty="0" err="1"/>
              <a:t>boolean</a:t>
            </a:r>
            <a:r>
              <a:rPr lang="es-MX" dirty="0"/>
              <a:t> </a:t>
            </a:r>
            <a:r>
              <a:rPr lang="es-MX" dirty="0" err="1"/>
              <a:t>expression</a:t>
            </a:r>
            <a:r>
              <a:rPr lang="es-MX" dirty="0"/>
              <a:t>. </a:t>
            </a:r>
            <a:r>
              <a:rPr lang="es-MX" dirty="0" err="1"/>
              <a:t>This</a:t>
            </a:r>
            <a:r>
              <a:rPr lang="es-MX" dirty="0"/>
              <a:t> can be  a simple </a:t>
            </a:r>
            <a:r>
              <a:rPr lang="es-MX" dirty="0" err="1"/>
              <a:t>boolean</a:t>
            </a:r>
            <a:r>
              <a:rPr lang="es-MX" dirty="0"/>
              <a:t> </a:t>
            </a:r>
            <a:r>
              <a:rPr lang="es-MX" dirty="0" err="1"/>
              <a:t>expression</a:t>
            </a:r>
            <a:r>
              <a:rPr lang="es-MX" dirty="0"/>
              <a:t>: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F1410-85C4-4F82-920B-AB507F83AF80}"/>
              </a:ext>
            </a:extLst>
          </p:cNvPr>
          <p:cNvSpPr/>
          <p:nvPr/>
        </p:nvSpPr>
        <p:spPr>
          <a:xfrm>
            <a:off x="304800" y="1905000"/>
            <a:ext cx="6477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  hour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letter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"You selected option 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C9C11-9FBB-41EE-BBDF-F3352D3BDDDA}"/>
              </a:ext>
            </a:extLst>
          </p:cNvPr>
          <p:cNvSpPr/>
          <p:nvPr/>
        </p:nvSpPr>
        <p:spPr>
          <a:xfrm>
            <a:off x="321733" y="4690533"/>
            <a:ext cx="117348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((hour 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&amp;&amp; (hour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 store is open!"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'u'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  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"Letter is a vocal!"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6EAF0-56A6-4188-89F6-E25541F4B021}"/>
              </a:ext>
            </a:extLst>
          </p:cNvPr>
          <p:cNvSpPr txBox="1">
            <a:spLocks/>
          </p:cNvSpPr>
          <p:nvPr/>
        </p:nvSpPr>
        <p:spPr>
          <a:xfrm>
            <a:off x="228600" y="3936325"/>
            <a:ext cx="11582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expressions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5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31791-283D-4CB5-9E1E-165A66A2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AD069-703A-4DAF-90B3-1A31D1F1A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33" t="17334" r="1832" b="11110"/>
          <a:stretch/>
        </p:blipFill>
        <p:spPr>
          <a:xfrm>
            <a:off x="321733" y="1104900"/>
            <a:ext cx="1154853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6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CD122-762A-4806-91A1-CB4358D2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String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Comparing</a:t>
            </a:r>
            <a:r>
              <a:rPr lang="es-MX" dirty="0">
                <a:solidFill>
                  <a:srgbClr val="EF3078"/>
                </a:solidFill>
              </a:rPr>
              <a:t> primitive variables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To</a:t>
            </a:r>
            <a:r>
              <a:rPr lang="es-MX" dirty="0"/>
              <a:t> compare </a:t>
            </a:r>
            <a:r>
              <a:rPr lang="es-MX" dirty="0" err="1"/>
              <a:t>two</a:t>
            </a:r>
            <a:r>
              <a:rPr lang="es-MX" dirty="0"/>
              <a:t> primitive variables, </a:t>
            </a:r>
            <a:r>
              <a:rPr lang="es-MX" dirty="0" err="1"/>
              <a:t>we</a:t>
            </a:r>
            <a:r>
              <a:rPr lang="es-MX" dirty="0"/>
              <a:t> can use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equality</a:t>
            </a:r>
            <a:r>
              <a:rPr lang="es-MX" dirty="0"/>
              <a:t> </a:t>
            </a:r>
            <a:r>
              <a:rPr lang="es-MX" dirty="0" err="1"/>
              <a:t>operator</a:t>
            </a:r>
            <a:r>
              <a:rPr lang="es-MX" dirty="0"/>
              <a:t> </a:t>
            </a:r>
            <a:r>
              <a:rPr lang="es-MX" dirty="0">
                <a:solidFill>
                  <a:srgbClr val="EF3078"/>
                </a:solidFill>
              </a:rPr>
              <a:t>(==)</a:t>
            </a:r>
            <a:r>
              <a:rPr lang="es-MX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example</a:t>
            </a:r>
            <a:r>
              <a:rPr lang="es-MX" dirty="0"/>
              <a:t>: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7AEED-6F0D-1DD6-5CB4-E1FB31295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 b="41111"/>
          <a:stretch/>
        </p:blipFill>
        <p:spPr>
          <a:xfrm>
            <a:off x="0" y="2743200"/>
            <a:ext cx="1221205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Comparing</a:t>
            </a:r>
            <a:r>
              <a:rPr lang="es-MX" dirty="0">
                <a:solidFill>
                  <a:srgbClr val="EF3078"/>
                </a:solidFill>
              </a:rPr>
              <a:t> </a:t>
            </a:r>
            <a:r>
              <a:rPr lang="es-MX" dirty="0" err="1">
                <a:solidFill>
                  <a:srgbClr val="EF3078"/>
                </a:solidFill>
              </a:rPr>
              <a:t>Strings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Strings, on the other hand, are not primitive variables and can only be compared using the equals() method.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example: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152D5-13FA-F804-9A13-36EF97F4B04B}"/>
              </a:ext>
            </a:extLst>
          </p:cNvPr>
          <p:cNvSpPr txBox="1"/>
          <p:nvPr/>
        </p:nvSpPr>
        <p:spPr>
          <a:xfrm>
            <a:off x="685800" y="2655840"/>
            <a:ext cx="83838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"goodbye"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equal"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different"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072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Comparing</a:t>
            </a:r>
            <a:r>
              <a:rPr lang="es-MX" dirty="0">
                <a:solidFill>
                  <a:srgbClr val="EF3078"/>
                </a:solidFill>
              </a:rPr>
              <a:t> </a:t>
            </a:r>
            <a:r>
              <a:rPr lang="es-MX" dirty="0" err="1">
                <a:solidFill>
                  <a:srgbClr val="EF3078"/>
                </a:solidFill>
              </a:rPr>
              <a:t>Strings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8"/>
            <a:ext cx="11277600" cy="22860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Imagine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</a:t>
            </a:r>
            <a:r>
              <a:rPr lang="es-MX" dirty="0" err="1"/>
              <a:t>Strings</a:t>
            </a:r>
            <a:r>
              <a:rPr lang="es-MX" dirty="0"/>
              <a:t> s1 and s2. Can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think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a </a:t>
            </a:r>
            <a:r>
              <a:rPr lang="es-MX" dirty="0" err="1"/>
              <a:t>way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test </a:t>
            </a:r>
            <a:r>
              <a:rPr lang="es-MX" dirty="0" err="1"/>
              <a:t>if</a:t>
            </a:r>
            <a:r>
              <a:rPr lang="es-MX" dirty="0"/>
              <a:t> </a:t>
            </a:r>
            <a:r>
              <a:rPr lang="es-MX" dirty="0" err="1"/>
              <a:t>they</a:t>
            </a:r>
            <a:r>
              <a:rPr lang="es-MX" dirty="0"/>
              <a:t> are </a:t>
            </a:r>
            <a:r>
              <a:rPr lang="es-MX" dirty="0" err="1"/>
              <a:t>equal</a:t>
            </a:r>
            <a:r>
              <a:rPr lang="es-MX" dirty="0"/>
              <a:t> </a:t>
            </a:r>
            <a:r>
              <a:rPr lang="es-MX" dirty="0" err="1"/>
              <a:t>without</a:t>
            </a:r>
            <a:r>
              <a:rPr lang="es-MX" dirty="0"/>
              <a:t> </a:t>
            </a:r>
            <a:r>
              <a:rPr lang="es-MX" dirty="0" err="1"/>
              <a:t>considering</a:t>
            </a:r>
            <a:r>
              <a:rPr lang="es-MX" dirty="0"/>
              <a:t> </a:t>
            </a:r>
            <a:r>
              <a:rPr lang="es-MX" dirty="0" err="1"/>
              <a:t>lower</a:t>
            </a:r>
            <a:r>
              <a:rPr lang="es-MX" dirty="0"/>
              <a:t> and </a:t>
            </a:r>
            <a:r>
              <a:rPr lang="es-MX" dirty="0" err="1"/>
              <a:t>upper</a:t>
            </a:r>
            <a:r>
              <a:rPr lang="es-MX" dirty="0"/>
              <a:t> cases?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  <a:p>
            <a:pPr marL="0" indent="0">
              <a:buNone/>
            </a:pPr>
            <a:r>
              <a:rPr lang="en-US" sz="18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latin typeface="Consolas" panose="020B0609020204030204" pitchFamily="49" charset="0"/>
              </a:rPr>
              <a:t>s1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1080"/>
                </a:solidFill>
                <a:latin typeface="Consolas" panose="020B0609020204030204" pitchFamily="49" charset="0"/>
              </a:rPr>
              <a:t>s2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5042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Option</a:t>
            </a:r>
            <a:r>
              <a:rPr lang="es-MX" dirty="0">
                <a:solidFill>
                  <a:srgbClr val="EF3078"/>
                </a:solidFill>
              </a:rPr>
              <a:t> 1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We</a:t>
            </a:r>
            <a:r>
              <a:rPr lang="es-MX" dirty="0"/>
              <a:t> can compare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Strings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equalsIgnoreCase</a:t>
            </a:r>
            <a:r>
              <a:rPr lang="es-MX" dirty="0"/>
              <a:t>():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9D0A1-D158-06A7-0C61-2DAF6CF9D33B}"/>
              </a:ext>
            </a:extLst>
          </p:cNvPr>
          <p:cNvSpPr txBox="1"/>
          <p:nvPr/>
        </p:nvSpPr>
        <p:spPr>
          <a:xfrm>
            <a:off x="762000" y="1997438"/>
            <a:ext cx="6553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equalsIgnoreCase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equal"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different"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785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Option</a:t>
            </a:r>
            <a:r>
              <a:rPr lang="es-MX" dirty="0">
                <a:solidFill>
                  <a:srgbClr val="EF3078"/>
                </a:solidFill>
              </a:rPr>
              <a:t> 2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Convert</a:t>
            </a:r>
            <a:r>
              <a:rPr lang="es-MX" dirty="0"/>
              <a:t> </a:t>
            </a:r>
            <a:r>
              <a:rPr lang="es-MX" dirty="0" err="1"/>
              <a:t>both</a:t>
            </a:r>
            <a:r>
              <a:rPr lang="es-MX" dirty="0"/>
              <a:t> </a:t>
            </a:r>
            <a:r>
              <a:rPr lang="es-MX" dirty="0" err="1"/>
              <a:t>strings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upper</a:t>
            </a:r>
            <a:r>
              <a:rPr lang="es-MX" dirty="0"/>
              <a:t> case / </a:t>
            </a:r>
            <a:r>
              <a:rPr lang="es-MX" dirty="0" err="1"/>
              <a:t>lower</a:t>
            </a:r>
            <a:r>
              <a:rPr lang="es-MX" dirty="0"/>
              <a:t> case, </a:t>
            </a:r>
            <a:r>
              <a:rPr lang="es-MX" dirty="0" err="1"/>
              <a:t>then</a:t>
            </a:r>
            <a:r>
              <a:rPr lang="es-MX" dirty="0"/>
              <a:t> compare </a:t>
            </a:r>
            <a:r>
              <a:rPr lang="es-MX" dirty="0" err="1"/>
              <a:t>them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equals</a:t>
            </a:r>
            <a:r>
              <a:rPr lang="es-MX" dirty="0"/>
              <a:t>() </a:t>
            </a:r>
            <a:r>
              <a:rPr lang="es-MX" dirty="0" err="1"/>
              <a:t>method</a:t>
            </a:r>
            <a:r>
              <a:rPr lang="es-MX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9D0A1-D158-06A7-0C61-2DAF6CF9D33B}"/>
              </a:ext>
            </a:extLst>
          </p:cNvPr>
          <p:cNvSpPr txBox="1"/>
          <p:nvPr/>
        </p:nvSpPr>
        <p:spPr>
          <a:xfrm>
            <a:off x="762000" y="1997438"/>
            <a:ext cx="7467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equal"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strings are different"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525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89A6-DB70-4F26-A22E-C7938BD2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Excercise</a:t>
            </a:r>
            <a:r>
              <a:rPr lang="es-MX" dirty="0"/>
              <a:t>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DD25-3B52-41BE-8926-E7E58A94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Monkey</a:t>
            </a:r>
            <a:r>
              <a:rPr lang="es-MX" dirty="0">
                <a:solidFill>
                  <a:srgbClr val="EF3078"/>
                </a:solidFill>
              </a:rPr>
              <a:t> </a:t>
            </a:r>
            <a:r>
              <a:rPr lang="es-MX" dirty="0" err="1">
                <a:solidFill>
                  <a:srgbClr val="EF3078"/>
                </a:solidFill>
              </a:rPr>
              <a:t>Trouble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8"/>
            <a:ext cx="6705600" cy="44196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There</a:t>
            </a:r>
            <a:r>
              <a:rPr lang="es-MX" dirty="0"/>
              <a:t> are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monkeys</a:t>
            </a:r>
            <a:r>
              <a:rPr lang="es-MX" dirty="0"/>
              <a:t> in a </a:t>
            </a:r>
            <a:r>
              <a:rPr lang="es-MX" dirty="0" err="1"/>
              <a:t>cage</a:t>
            </a:r>
            <a:r>
              <a:rPr lang="es-MX" dirty="0"/>
              <a:t>. </a:t>
            </a:r>
            <a:r>
              <a:rPr lang="es-MX" dirty="0" err="1"/>
              <a:t>We</a:t>
            </a:r>
            <a:r>
              <a:rPr lang="es-MX" dirty="0"/>
              <a:t> are in </a:t>
            </a:r>
            <a:r>
              <a:rPr lang="es-MX" dirty="0" err="1"/>
              <a:t>trouble</a:t>
            </a:r>
            <a:r>
              <a:rPr lang="es-MX" dirty="0"/>
              <a:t> </a:t>
            </a:r>
            <a:r>
              <a:rPr lang="es-MX" dirty="0" err="1"/>
              <a:t>if</a:t>
            </a:r>
            <a:r>
              <a:rPr lang="es-MX" dirty="0"/>
              <a:t>:</a:t>
            </a:r>
          </a:p>
          <a:p>
            <a:r>
              <a:rPr lang="es-MX" dirty="0" err="1"/>
              <a:t>Both</a:t>
            </a:r>
            <a:r>
              <a:rPr lang="es-MX" dirty="0"/>
              <a:t> </a:t>
            </a:r>
            <a:r>
              <a:rPr lang="es-MX" dirty="0" err="1"/>
              <a:t>monkeys</a:t>
            </a:r>
            <a:r>
              <a:rPr lang="es-MX" dirty="0"/>
              <a:t> are </a:t>
            </a:r>
            <a:r>
              <a:rPr lang="es-MX" dirty="0" err="1"/>
              <a:t>smiling</a:t>
            </a:r>
            <a:endParaRPr lang="es-MX" dirty="0"/>
          </a:p>
          <a:p>
            <a:r>
              <a:rPr lang="es-MX" dirty="0" err="1"/>
              <a:t>None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monkeys</a:t>
            </a:r>
            <a:r>
              <a:rPr lang="es-MX" dirty="0"/>
              <a:t> are </a:t>
            </a:r>
            <a:r>
              <a:rPr lang="es-MX" dirty="0" err="1"/>
              <a:t>smiling</a:t>
            </a:r>
            <a:endParaRPr lang="es-MX" dirty="0"/>
          </a:p>
          <a:p>
            <a:endParaRPr lang="es-MX" dirty="0"/>
          </a:p>
          <a:p>
            <a:pPr marL="0" indent="0">
              <a:buNone/>
            </a:pPr>
            <a:r>
              <a:rPr lang="es-MX" dirty="0" err="1"/>
              <a:t>Design</a:t>
            </a:r>
            <a:r>
              <a:rPr lang="es-MX" dirty="0"/>
              <a:t> a Java </a:t>
            </a:r>
            <a:r>
              <a:rPr lang="es-MX" dirty="0" err="1"/>
              <a:t>program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interaction</a:t>
            </a:r>
            <a:endParaRPr lang="es-MX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41D27B-37A1-09AD-50EA-BADFCA4D1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0" t="27773" r="10000" b="28884"/>
          <a:stretch/>
        </p:blipFill>
        <p:spPr>
          <a:xfrm>
            <a:off x="8077200" y="2133600"/>
            <a:ext cx="3352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5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6760F-4A3B-4E64-A3C8-AD8C81A0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C02-587B-40E7-867D-36A4A3BA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8688-C54F-4639-9935-272EF5C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133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A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</a:t>
            </a:r>
            <a:r>
              <a:rPr lang="es-MX" dirty="0" err="1"/>
              <a:t>group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characters</a:t>
            </a:r>
            <a:r>
              <a:rPr lang="es-MX" dirty="0"/>
              <a:t>. </a:t>
            </a:r>
            <a:r>
              <a:rPr lang="es-MX" dirty="0" err="1"/>
              <a:t>Lets</a:t>
            </a:r>
            <a:r>
              <a:rPr lang="es-MX" dirty="0"/>
              <a:t> look at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</a:t>
            </a:r>
            <a:r>
              <a:rPr lang="es-MX" dirty="0" err="1"/>
              <a:t>example</a:t>
            </a:r>
            <a:r>
              <a:rPr lang="es-MX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533400" y="1524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74329-4969-44E2-B907-D79B16FA69B6}"/>
              </a:ext>
            </a:extLst>
          </p:cNvPr>
          <p:cNvSpPr/>
          <p:nvPr/>
        </p:nvSpPr>
        <p:spPr>
          <a:xfrm>
            <a:off x="17406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3C7EC-D56D-429D-8F5C-889C07718083}"/>
              </a:ext>
            </a:extLst>
          </p:cNvPr>
          <p:cNvSpPr/>
          <p:nvPr/>
        </p:nvSpPr>
        <p:spPr>
          <a:xfrm>
            <a:off x="23083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CE5D3-3F12-4269-AB2C-4E2EBF61FDE7}"/>
              </a:ext>
            </a:extLst>
          </p:cNvPr>
          <p:cNvSpPr/>
          <p:nvPr/>
        </p:nvSpPr>
        <p:spPr>
          <a:xfrm>
            <a:off x="287906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0F930-7A7C-43CC-BFBE-1556B3CFC150}"/>
              </a:ext>
            </a:extLst>
          </p:cNvPr>
          <p:cNvSpPr/>
          <p:nvPr/>
        </p:nvSpPr>
        <p:spPr>
          <a:xfrm>
            <a:off x="344683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68318-F1A3-424E-BEB8-5639D563946E}"/>
              </a:ext>
            </a:extLst>
          </p:cNvPr>
          <p:cNvSpPr/>
          <p:nvPr/>
        </p:nvSpPr>
        <p:spPr>
          <a:xfrm>
            <a:off x="401460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E6F-C574-4008-8692-164C6811686E}"/>
              </a:ext>
            </a:extLst>
          </p:cNvPr>
          <p:cNvSpPr/>
          <p:nvPr/>
        </p:nvSpPr>
        <p:spPr>
          <a:xfrm>
            <a:off x="458237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8A918-9E62-470C-BB2B-E66A0BD46A86}"/>
              </a:ext>
            </a:extLst>
          </p:cNvPr>
          <p:cNvSpPr/>
          <p:nvPr/>
        </p:nvSpPr>
        <p:spPr>
          <a:xfrm>
            <a:off x="515014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2DB82-DEE5-48F9-9163-A61FA6D21559}"/>
              </a:ext>
            </a:extLst>
          </p:cNvPr>
          <p:cNvSpPr/>
          <p:nvPr/>
        </p:nvSpPr>
        <p:spPr>
          <a:xfrm>
            <a:off x="5717919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468B5-71A8-4D02-82D0-CDD26265CB5E}"/>
              </a:ext>
            </a:extLst>
          </p:cNvPr>
          <p:cNvSpPr/>
          <p:nvPr/>
        </p:nvSpPr>
        <p:spPr>
          <a:xfrm>
            <a:off x="6285690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C8BE5-78B9-4D37-BBC0-83B597CD8336}"/>
              </a:ext>
            </a:extLst>
          </p:cNvPr>
          <p:cNvSpPr/>
          <p:nvPr/>
        </p:nvSpPr>
        <p:spPr>
          <a:xfrm>
            <a:off x="6853461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A1091-1DCA-45F9-AB4C-C1DC69FA6314}"/>
              </a:ext>
            </a:extLst>
          </p:cNvPr>
          <p:cNvSpPr/>
          <p:nvPr/>
        </p:nvSpPr>
        <p:spPr>
          <a:xfrm>
            <a:off x="7421232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B633CD-E3A6-48F2-81E7-D04E61BF0E28}"/>
              </a:ext>
            </a:extLst>
          </p:cNvPr>
          <p:cNvSpPr/>
          <p:nvPr/>
        </p:nvSpPr>
        <p:spPr>
          <a:xfrm>
            <a:off x="79890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B00B3-D45F-42E5-BA26-B0E226B85E2A}"/>
              </a:ext>
            </a:extLst>
          </p:cNvPr>
          <p:cNvSpPr/>
          <p:nvPr/>
        </p:nvSpPr>
        <p:spPr>
          <a:xfrm>
            <a:off x="85567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W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9009F-59B1-45EF-B9F8-4A8108D4DEBF}"/>
              </a:ext>
            </a:extLst>
          </p:cNvPr>
          <p:cNvSpPr/>
          <p:nvPr/>
        </p:nvSpPr>
        <p:spPr>
          <a:xfrm>
            <a:off x="912454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B69D5D-9D27-4324-88EF-1C9D09DE860D}"/>
              </a:ext>
            </a:extLst>
          </p:cNvPr>
          <p:cNvSpPr/>
          <p:nvPr/>
        </p:nvSpPr>
        <p:spPr>
          <a:xfrm>
            <a:off x="969231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F613F-13AB-4001-B351-8CF01001FD28}"/>
              </a:ext>
            </a:extLst>
          </p:cNvPr>
          <p:cNvSpPr/>
          <p:nvPr/>
        </p:nvSpPr>
        <p:spPr>
          <a:xfrm>
            <a:off x="1026008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FA7691-7149-48B3-BAD1-44A3880792D7}"/>
              </a:ext>
            </a:extLst>
          </p:cNvPr>
          <p:cNvSpPr/>
          <p:nvPr/>
        </p:nvSpPr>
        <p:spPr>
          <a:xfrm>
            <a:off x="1082785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22674-BD8E-48E9-9D10-89AFFC20F955}"/>
              </a:ext>
            </a:extLst>
          </p:cNvPr>
          <p:cNvSpPr/>
          <p:nvPr/>
        </p:nvSpPr>
        <p:spPr>
          <a:xfrm>
            <a:off x="11395629" y="2174811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90843B-F390-436D-ADE0-BEE83AEE143A}"/>
              </a:ext>
            </a:extLst>
          </p:cNvPr>
          <p:cNvSpPr/>
          <p:nvPr/>
        </p:nvSpPr>
        <p:spPr>
          <a:xfrm>
            <a:off x="381000" y="2175142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2400" b="1" dirty="0">
              <a:solidFill>
                <a:srgbClr val="EF30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8B7429-D982-4A40-BCD9-07ED2BC1A85E}"/>
              </a:ext>
            </a:extLst>
          </p:cNvPr>
          <p:cNvSpPr/>
          <p:nvPr/>
        </p:nvSpPr>
        <p:spPr>
          <a:xfrm>
            <a:off x="381000" y="3168453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en-US" sz="2400" b="1" dirty="0">
              <a:solidFill>
                <a:srgbClr val="EF30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199833-DCE1-4651-924D-F1FADEFA83DF}"/>
              </a:ext>
            </a:extLst>
          </p:cNvPr>
          <p:cNvSpPr/>
          <p:nvPr/>
        </p:nvSpPr>
        <p:spPr>
          <a:xfrm>
            <a:off x="1740603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779322-34A0-44BF-8B1D-72E843D117EC}"/>
              </a:ext>
            </a:extLst>
          </p:cNvPr>
          <p:cNvSpPr/>
          <p:nvPr/>
        </p:nvSpPr>
        <p:spPr>
          <a:xfrm>
            <a:off x="230837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45C70E-3761-4770-84DE-87CE707010C2}"/>
              </a:ext>
            </a:extLst>
          </p:cNvPr>
          <p:cNvSpPr/>
          <p:nvPr/>
        </p:nvSpPr>
        <p:spPr>
          <a:xfrm>
            <a:off x="287906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9BBDAA-566D-48AF-8209-96B0B2EAF66A}"/>
              </a:ext>
            </a:extLst>
          </p:cNvPr>
          <p:cNvSpPr/>
          <p:nvPr/>
        </p:nvSpPr>
        <p:spPr>
          <a:xfrm>
            <a:off x="3446835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E54F8F-428A-4DE4-B225-BBBA30EC0385}"/>
              </a:ext>
            </a:extLst>
          </p:cNvPr>
          <p:cNvSpPr/>
          <p:nvPr/>
        </p:nvSpPr>
        <p:spPr>
          <a:xfrm>
            <a:off x="4014606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60B94-4D79-458A-A719-457BF7C4A57D}"/>
              </a:ext>
            </a:extLst>
          </p:cNvPr>
          <p:cNvSpPr/>
          <p:nvPr/>
        </p:nvSpPr>
        <p:spPr>
          <a:xfrm>
            <a:off x="4582377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C68A3-7A4A-4849-BF29-350F755C7FC9}"/>
              </a:ext>
            </a:extLst>
          </p:cNvPr>
          <p:cNvSpPr/>
          <p:nvPr/>
        </p:nvSpPr>
        <p:spPr>
          <a:xfrm>
            <a:off x="5150148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76FAD-B618-4C1A-89A1-55A86C5B634F}"/>
              </a:ext>
            </a:extLst>
          </p:cNvPr>
          <p:cNvSpPr/>
          <p:nvPr/>
        </p:nvSpPr>
        <p:spPr>
          <a:xfrm>
            <a:off x="5717919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A0B13-4FAD-4C3C-B2E5-509507E5E220}"/>
              </a:ext>
            </a:extLst>
          </p:cNvPr>
          <p:cNvSpPr/>
          <p:nvPr/>
        </p:nvSpPr>
        <p:spPr>
          <a:xfrm>
            <a:off x="6285690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5349B9-C948-47AA-94D0-4F8D1AE2C845}"/>
              </a:ext>
            </a:extLst>
          </p:cNvPr>
          <p:cNvSpPr/>
          <p:nvPr/>
        </p:nvSpPr>
        <p:spPr>
          <a:xfrm>
            <a:off x="6853461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E7DF69-C10B-4DD0-857E-E0B6A6301F95}"/>
              </a:ext>
            </a:extLst>
          </p:cNvPr>
          <p:cNvSpPr/>
          <p:nvPr/>
        </p:nvSpPr>
        <p:spPr>
          <a:xfrm>
            <a:off x="7421232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77615-D7D2-47E7-95A8-51DD4F05D49C}"/>
              </a:ext>
            </a:extLst>
          </p:cNvPr>
          <p:cNvSpPr/>
          <p:nvPr/>
        </p:nvSpPr>
        <p:spPr>
          <a:xfrm>
            <a:off x="799852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B6530-B518-401C-A936-A89E645EE4C1}"/>
              </a:ext>
            </a:extLst>
          </p:cNvPr>
          <p:cNvSpPr/>
          <p:nvPr/>
        </p:nvSpPr>
        <p:spPr>
          <a:xfrm>
            <a:off x="8556774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F85504-3E17-4ED5-ACD3-2D3C916205C1}"/>
              </a:ext>
            </a:extLst>
          </p:cNvPr>
          <p:cNvSpPr/>
          <p:nvPr/>
        </p:nvSpPr>
        <p:spPr>
          <a:xfrm>
            <a:off x="9124545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855E-3937-4C58-A699-61797D8809B4}"/>
              </a:ext>
            </a:extLst>
          </p:cNvPr>
          <p:cNvSpPr/>
          <p:nvPr/>
        </p:nvSpPr>
        <p:spPr>
          <a:xfrm>
            <a:off x="9692316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6EAFB6-9F25-49FF-98BB-4BF32F3C7382}"/>
              </a:ext>
            </a:extLst>
          </p:cNvPr>
          <p:cNvSpPr/>
          <p:nvPr/>
        </p:nvSpPr>
        <p:spPr>
          <a:xfrm>
            <a:off x="10260087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8D355-944D-47CF-93B0-E969F8D0FB82}"/>
              </a:ext>
            </a:extLst>
          </p:cNvPr>
          <p:cNvSpPr/>
          <p:nvPr/>
        </p:nvSpPr>
        <p:spPr>
          <a:xfrm>
            <a:off x="1082785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8E5A64-0E29-4380-9BE7-AA3F8E7EB2C3}"/>
              </a:ext>
            </a:extLst>
          </p:cNvPr>
          <p:cNvSpPr/>
          <p:nvPr/>
        </p:nvSpPr>
        <p:spPr>
          <a:xfrm>
            <a:off x="11395629" y="3183071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A74A8-E34A-4236-A04B-F0908B4A7C0E}"/>
              </a:ext>
            </a:extLst>
          </p:cNvPr>
          <p:cNvSpPr txBox="1"/>
          <p:nvPr/>
        </p:nvSpPr>
        <p:spPr>
          <a:xfrm>
            <a:off x="990600" y="4343400"/>
            <a:ext cx="11049000" cy="173664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positions at 0.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‘S’ 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stored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MX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indicate that a String ends, Java stores a NULL character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(\0)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end of the character chain.</a:t>
            </a:r>
          </a:p>
        </p:txBody>
      </p:sp>
      <p:pic>
        <p:nvPicPr>
          <p:cNvPr id="54" name="Graphic 53" descr="Warning">
            <a:extLst>
              <a:ext uri="{FF2B5EF4-FFF2-40B4-BE49-F238E27FC236}">
                <a16:creationId xmlns:a16="http://schemas.microsoft.com/office/drawing/2014/main" id="{2E94E3FB-1685-4684-AD89-94F6424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487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00"/>
                            </p:stCondLst>
                            <p:childTnLst>
                              <p:par>
                                <p:cTn id="1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000"/>
                            </p:stCondLst>
                            <p:childTnLst>
                              <p:par>
                                <p:cTn id="1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410A-25E5-4846-B9B9-DE8A7EE9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22" b="76667"/>
          <a:stretch/>
        </p:blipFill>
        <p:spPr>
          <a:xfrm>
            <a:off x="0" y="838200"/>
            <a:ext cx="12192000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313A-1228-4F89-8854-93CEE452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6667"/>
          <a:stretch/>
        </p:blipFill>
        <p:spPr>
          <a:xfrm>
            <a:off x="0" y="1600200"/>
            <a:ext cx="121920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FA6F-0A74-45D3-A4AE-760D9C6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b="53334"/>
          <a:stretch/>
        </p:blipFill>
        <p:spPr>
          <a:xfrm>
            <a:off x="0" y="22860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488A19-035C-4F23-B2F7-46DBF8D4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8DBBC-250E-42FC-BE97-0189A4B0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/>
          <a:stretch/>
        </p:blipFill>
        <p:spPr>
          <a:xfrm>
            <a:off x="0" y="4114800"/>
            <a:ext cx="121920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String</a:t>
            </a:r>
            <a:r>
              <a:rPr lang="es-MX" dirty="0">
                <a:solidFill>
                  <a:srgbClr val="EF3078"/>
                </a:solidFill>
              </a:rPr>
              <a:t> </a:t>
            </a:r>
            <a:r>
              <a:rPr lang="es-MX" dirty="0" err="1">
                <a:solidFill>
                  <a:srgbClr val="EF3078"/>
                </a:solidFill>
              </a:rPr>
              <a:t>concatenation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01BC1C-10DC-210D-4619-594EC7DF4DAE}"/>
              </a:ext>
            </a:extLst>
          </p:cNvPr>
          <p:cNvSpPr txBox="1">
            <a:spLocks/>
          </p:cNvSpPr>
          <p:nvPr/>
        </p:nvSpPr>
        <p:spPr>
          <a:xfrm>
            <a:off x="685800" y="1295401"/>
            <a:ext cx="112014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strings</a:t>
            </a:r>
            <a:r>
              <a:rPr lang="es-MX" dirty="0"/>
              <a:t> can be </a:t>
            </a:r>
            <a:r>
              <a:rPr lang="es-MX" dirty="0" err="1"/>
              <a:t>concatenated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addition</a:t>
            </a:r>
            <a:r>
              <a:rPr lang="es-MX" dirty="0"/>
              <a:t> </a:t>
            </a:r>
            <a:r>
              <a:rPr lang="es-MX" dirty="0" err="1"/>
              <a:t>operator</a:t>
            </a:r>
            <a:r>
              <a:rPr lang="es-MX" dirty="0"/>
              <a:t> </a:t>
            </a:r>
            <a:r>
              <a:rPr lang="es-MX" b="1" dirty="0">
                <a:solidFill>
                  <a:srgbClr val="EF3078"/>
                </a:solidFill>
              </a:rPr>
              <a:t>(+)</a:t>
            </a:r>
            <a:r>
              <a:rPr lang="es-MX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concatenate</a:t>
            </a:r>
            <a:r>
              <a:rPr lang="es-MX" dirty="0"/>
              <a:t> </a:t>
            </a:r>
            <a:r>
              <a:rPr lang="es-MX" dirty="0" err="1"/>
              <a:t>different</a:t>
            </a:r>
            <a:r>
              <a:rPr lang="es-MX" dirty="0"/>
              <a:t> data </a:t>
            </a:r>
            <a:r>
              <a:rPr lang="es-MX" dirty="0" err="1"/>
              <a:t>types</a:t>
            </a:r>
            <a:r>
              <a:rPr lang="es-MX" dirty="0"/>
              <a:t> </a:t>
            </a:r>
            <a:r>
              <a:rPr lang="es-MX" dirty="0" err="1"/>
              <a:t>together</a:t>
            </a:r>
            <a:r>
              <a:rPr lang="es-MX" dirty="0"/>
              <a:t> in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way</a:t>
            </a:r>
            <a:r>
              <a:rPr lang="es-MX" dirty="0"/>
              <a:t> (</a:t>
            </a:r>
            <a:r>
              <a:rPr lang="es-MX" dirty="0" err="1"/>
              <a:t>Strings</a:t>
            </a:r>
            <a:r>
              <a:rPr lang="es-MX" dirty="0"/>
              <a:t>, </a:t>
            </a:r>
            <a:r>
              <a:rPr lang="es-MX" dirty="0" err="1"/>
              <a:t>ints</a:t>
            </a:r>
            <a:r>
              <a:rPr lang="es-MX" dirty="0"/>
              <a:t>, </a:t>
            </a:r>
            <a:r>
              <a:rPr lang="es-MX" dirty="0" err="1"/>
              <a:t>doubles</a:t>
            </a:r>
            <a:r>
              <a:rPr lang="es-MX" dirty="0"/>
              <a:t>, </a:t>
            </a:r>
            <a:r>
              <a:rPr lang="es-MX" dirty="0" err="1"/>
              <a:t>chars</a:t>
            </a:r>
            <a:r>
              <a:rPr lang="es-MX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934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Iniatilize</a:t>
            </a:r>
            <a:r>
              <a:rPr lang="es-MX" dirty="0">
                <a:solidFill>
                  <a:srgbClr val="EF3078"/>
                </a:solidFill>
              </a:rPr>
              <a:t> </a:t>
            </a:r>
            <a:r>
              <a:rPr lang="es-MX" dirty="0" err="1">
                <a:solidFill>
                  <a:srgbClr val="EF3078"/>
                </a:solidFill>
              </a:rPr>
              <a:t>String</a:t>
            </a:r>
            <a:endParaRPr lang="en-US" dirty="0">
              <a:solidFill>
                <a:srgbClr val="EF307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99A1F1-6575-4686-4051-CF3863FB8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838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initialize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empty</a:t>
            </a:r>
            <a:r>
              <a:rPr lang="es-MX" dirty="0"/>
              <a:t> </a:t>
            </a:r>
            <a:r>
              <a:rPr lang="es-MX" dirty="0" err="1"/>
              <a:t>String</a:t>
            </a:r>
            <a:r>
              <a:rPr lang="es-MX" dirty="0"/>
              <a:t> </a:t>
            </a:r>
            <a:r>
              <a:rPr lang="es-MX" dirty="0" err="1"/>
              <a:t>using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following</a:t>
            </a:r>
            <a:r>
              <a:rPr lang="es-MX" dirty="0"/>
              <a:t> </a:t>
            </a:r>
            <a:r>
              <a:rPr lang="es-MX" dirty="0" err="1"/>
              <a:t>statement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805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substring</a:t>
            </a:r>
            <a:r>
              <a:rPr lang="es-MX" dirty="0">
                <a:solidFill>
                  <a:srgbClr val="EF3078"/>
                </a:solidFill>
              </a:rPr>
              <a:t>() </a:t>
            </a:r>
            <a:r>
              <a:rPr lang="es-MX" dirty="0" err="1">
                <a:solidFill>
                  <a:srgbClr val="EF3078"/>
                </a:solidFill>
              </a:rPr>
              <a:t>method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>
                <a:latin typeface="Consolas" panose="020B0609020204030204" pitchFamily="49" charset="0"/>
              </a:rPr>
              <a:t>substring</a:t>
            </a:r>
            <a:r>
              <a:rPr lang="es-MX" dirty="0">
                <a:latin typeface="Consolas" panose="020B0609020204030204" pitchFamily="49" charset="0"/>
              </a:rPr>
              <a:t>(</a:t>
            </a:r>
            <a:r>
              <a:rPr lang="es-MX" dirty="0" err="1">
                <a:latin typeface="Consolas" panose="020B0609020204030204" pitchFamily="49" charset="0"/>
              </a:rPr>
              <a:t>int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beginIndex</a:t>
            </a:r>
            <a:r>
              <a:rPr lang="es-MX" dirty="0">
                <a:latin typeface="Consolas" panose="020B0609020204030204" pitchFamily="49" charset="0"/>
              </a:rPr>
              <a:t>, </a:t>
            </a:r>
            <a:r>
              <a:rPr lang="es-MX" dirty="0" err="1">
                <a:latin typeface="Consolas" panose="020B0609020204030204" pitchFamily="49" charset="0"/>
              </a:rPr>
              <a:t>int</a:t>
            </a:r>
            <a:r>
              <a:rPr lang="es-MX" dirty="0">
                <a:latin typeface="Consolas" panose="020B0609020204030204" pitchFamily="49" charset="0"/>
              </a:rPr>
              <a:t> </a:t>
            </a:r>
            <a:r>
              <a:rPr lang="es-MX" dirty="0" err="1">
                <a:latin typeface="Consolas" panose="020B0609020204030204" pitchFamily="49" charset="0"/>
              </a:rPr>
              <a:t>endIndex</a:t>
            </a:r>
            <a:r>
              <a:rPr lang="es-MX" dirty="0">
                <a:latin typeface="Consolas" panose="020B0609020204030204" pitchFamily="49" charset="0"/>
              </a:rPr>
              <a:t>)</a:t>
            </a:r>
            <a:r>
              <a:rPr lang="es-MX" dirty="0"/>
              <a:t> </a:t>
            </a:r>
            <a:r>
              <a:rPr lang="es-MX" dirty="0" err="1"/>
              <a:t>method</a:t>
            </a:r>
            <a:r>
              <a:rPr lang="es-MX" dirty="0"/>
              <a:t> </a:t>
            </a:r>
            <a:r>
              <a:rPr lang="es-MX" dirty="0" err="1"/>
              <a:t>returns</a:t>
            </a:r>
            <a:r>
              <a:rPr lang="es-MX" dirty="0"/>
              <a:t> a </a:t>
            </a:r>
            <a:r>
              <a:rPr lang="es-MX" dirty="0" err="1"/>
              <a:t>smaller</a:t>
            </a:r>
            <a:r>
              <a:rPr lang="es-MX" dirty="0"/>
              <a:t> set </a:t>
            </a:r>
            <a:r>
              <a:rPr lang="es-MX" dirty="0" err="1"/>
              <a:t>of</a:t>
            </a:r>
            <a:r>
              <a:rPr lang="es-MX" dirty="0"/>
              <a:t> a </a:t>
            </a:r>
            <a:r>
              <a:rPr lang="es-MX" dirty="0" err="1"/>
              <a:t>given</a:t>
            </a:r>
            <a:r>
              <a:rPr lang="es-MX" dirty="0"/>
              <a:t> original </a:t>
            </a:r>
            <a:r>
              <a:rPr lang="es-MX" dirty="0" err="1"/>
              <a:t>String</a:t>
            </a:r>
            <a:r>
              <a:rPr lang="es-MX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substring</a:t>
            </a:r>
            <a:r>
              <a:rPr lang="es-MX" dirty="0"/>
              <a:t> </a:t>
            </a:r>
            <a:r>
              <a:rPr lang="es-MX" dirty="0" err="1"/>
              <a:t>will</a:t>
            </a:r>
            <a:r>
              <a:rPr lang="es-MX" dirty="0"/>
              <a:t> </a:t>
            </a:r>
            <a:r>
              <a:rPr lang="es-MX" dirty="0" err="1"/>
              <a:t>begin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given</a:t>
            </a:r>
            <a:r>
              <a:rPr lang="es-MX" dirty="0"/>
              <a:t> </a:t>
            </a:r>
            <a:r>
              <a:rPr lang="es-MX" dirty="0" err="1"/>
              <a:t>specified</a:t>
            </a:r>
            <a:r>
              <a:rPr lang="es-MX" dirty="0"/>
              <a:t> </a:t>
            </a:r>
            <a:r>
              <a:rPr lang="es-MX" dirty="0" err="1"/>
              <a:t>index</a:t>
            </a:r>
            <a:r>
              <a:rPr lang="es-MX" dirty="0"/>
              <a:t> </a:t>
            </a:r>
            <a:r>
              <a:rPr lang="es-MX" dirty="0">
                <a:latin typeface="Consolas" panose="020B0609020204030204" pitchFamily="49" charset="0"/>
              </a:rPr>
              <a:t>(</a:t>
            </a:r>
            <a:r>
              <a:rPr lang="es-MX" dirty="0" err="1">
                <a:latin typeface="Consolas" panose="020B0609020204030204" pitchFamily="49" charset="0"/>
              </a:rPr>
              <a:t>beginIndex</a:t>
            </a:r>
            <a:r>
              <a:rPr lang="es-MX" dirty="0">
                <a:latin typeface="Consolas" panose="020B0609020204030204" pitchFamily="49" charset="0"/>
              </a:rPr>
              <a:t>)</a:t>
            </a:r>
            <a:r>
              <a:rPr lang="es-MX" dirty="0"/>
              <a:t> and </a:t>
            </a:r>
            <a:r>
              <a:rPr lang="es-MX" dirty="0" err="1"/>
              <a:t>will</a:t>
            </a:r>
            <a:r>
              <a:rPr lang="es-MX" dirty="0"/>
              <a:t> </a:t>
            </a:r>
            <a:r>
              <a:rPr lang="es-MX" dirty="0" err="1"/>
              <a:t>extend</a:t>
            </a:r>
            <a:r>
              <a:rPr lang="es-MX" dirty="0"/>
              <a:t> </a:t>
            </a:r>
            <a:r>
              <a:rPr lang="es-MX" dirty="0" err="1"/>
              <a:t>until</a:t>
            </a:r>
            <a:r>
              <a:rPr lang="es-MX" dirty="0"/>
              <a:t> </a:t>
            </a:r>
            <a:r>
              <a:rPr lang="es-MX" dirty="0">
                <a:latin typeface="Consolas" panose="020B0609020204030204" pitchFamily="49" charset="0"/>
              </a:rPr>
              <a:t>(</a:t>
            </a:r>
            <a:r>
              <a:rPr lang="es-MX" dirty="0" err="1">
                <a:latin typeface="Consolas" panose="020B0609020204030204" pitchFamily="49" charset="0"/>
              </a:rPr>
              <a:t>endIndex</a:t>
            </a:r>
            <a:r>
              <a:rPr lang="es-MX" dirty="0">
                <a:latin typeface="Consolas" panose="020B0609020204030204" pitchFamily="49" charset="0"/>
              </a:rPr>
              <a:t> – 1)</a:t>
            </a:r>
            <a:r>
              <a:rPr lang="es-MX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size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resulting</a:t>
            </a:r>
            <a:r>
              <a:rPr lang="es-MX" dirty="0"/>
              <a:t> </a:t>
            </a:r>
            <a:r>
              <a:rPr lang="es-MX" dirty="0" err="1"/>
              <a:t>string</a:t>
            </a:r>
            <a:r>
              <a:rPr lang="es-MX" dirty="0"/>
              <a:t> </a:t>
            </a:r>
            <a:r>
              <a:rPr lang="es-MX" dirty="0" err="1"/>
              <a:t>will</a:t>
            </a:r>
            <a:r>
              <a:rPr lang="es-MX" dirty="0"/>
              <a:t> be </a:t>
            </a:r>
            <a:r>
              <a:rPr lang="es-MX" dirty="0" err="1">
                <a:latin typeface="Consolas" panose="020B0609020204030204" pitchFamily="49" charset="0"/>
              </a:rPr>
              <a:t>endIndex</a:t>
            </a:r>
            <a:r>
              <a:rPr lang="es-MX" dirty="0">
                <a:latin typeface="Consolas" panose="020B0609020204030204" pitchFamily="49" charset="0"/>
              </a:rPr>
              <a:t> - </a:t>
            </a:r>
            <a:r>
              <a:rPr lang="es-MX" dirty="0" err="1">
                <a:latin typeface="Consolas" panose="020B0609020204030204" pitchFamily="49" charset="0"/>
              </a:rPr>
              <a:t>beginIndex</a:t>
            </a:r>
            <a:endParaRPr lang="es-MX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01B5E-FEE3-6821-8555-E4DF0685B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80445-729F-8529-99E5-E9556B82C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b="25555"/>
          <a:stretch/>
        </p:blipFill>
        <p:spPr>
          <a:xfrm>
            <a:off x="0" y="4114800"/>
            <a:ext cx="121920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EA560-0E03-079D-7043-147CF708F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4"/>
          <a:stretch/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059F43-A1EC-469C-F691-5EB69E18B162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01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>
                <a:solidFill>
                  <a:srgbClr val="EF3078"/>
                </a:solidFill>
              </a:rPr>
              <a:t>charAt</a:t>
            </a:r>
            <a:r>
              <a:rPr lang="es-MX" dirty="0">
                <a:solidFill>
                  <a:srgbClr val="EF3078"/>
                </a:solidFill>
              </a:rPr>
              <a:t>() </a:t>
            </a:r>
            <a:r>
              <a:rPr lang="es-MX" dirty="0" err="1">
                <a:solidFill>
                  <a:srgbClr val="EF3078"/>
                </a:solidFill>
              </a:rPr>
              <a:t>method</a:t>
            </a:r>
            <a:endParaRPr lang="en-US" dirty="0">
              <a:solidFill>
                <a:srgbClr val="EF307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88AA-4D1A-63E7-4A33-92E1A76D177A}"/>
              </a:ext>
            </a:extLst>
          </p:cNvPr>
          <p:cNvSpPr txBox="1">
            <a:spLocks/>
          </p:cNvSpPr>
          <p:nvPr/>
        </p:nvSpPr>
        <p:spPr>
          <a:xfrm>
            <a:off x="685800" y="914399"/>
            <a:ext cx="11277600" cy="213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charAt</a:t>
            </a:r>
            <a:r>
              <a:rPr lang="es-MX" dirty="0"/>
              <a:t>(</a:t>
            </a:r>
            <a:r>
              <a:rPr lang="es-MX" dirty="0" err="1"/>
              <a:t>int</a:t>
            </a:r>
            <a:r>
              <a:rPr lang="es-MX" dirty="0"/>
              <a:t> </a:t>
            </a:r>
            <a:r>
              <a:rPr lang="es-MX" dirty="0" err="1"/>
              <a:t>index</a:t>
            </a:r>
            <a:r>
              <a:rPr lang="es-MX" dirty="0"/>
              <a:t>) </a:t>
            </a:r>
            <a:r>
              <a:rPr lang="es-MX" dirty="0" err="1"/>
              <a:t>method</a:t>
            </a:r>
            <a:r>
              <a:rPr lang="es-MX" dirty="0"/>
              <a:t> </a:t>
            </a:r>
            <a:r>
              <a:rPr lang="es-MX" dirty="0" err="1"/>
              <a:t>allows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retrieve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character</a:t>
            </a:r>
            <a:r>
              <a:rPr lang="es-MX" dirty="0"/>
              <a:t> at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given</a:t>
            </a:r>
            <a:r>
              <a:rPr lang="es-MX" dirty="0"/>
              <a:t> </a:t>
            </a:r>
            <a:r>
              <a:rPr lang="es-MX" dirty="0" err="1"/>
              <a:t>specified</a:t>
            </a:r>
            <a:r>
              <a:rPr lang="es-MX" dirty="0"/>
              <a:t> position.</a:t>
            </a:r>
            <a:endParaRPr lang="es-MX" dirty="0"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CFF1B-A707-1968-EC93-4EE54AE7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6" b="57788"/>
          <a:stretch/>
        </p:blipFill>
        <p:spPr>
          <a:xfrm>
            <a:off x="0" y="2590800"/>
            <a:ext cx="121920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3F264-EB12-63D4-F1D7-6A5A7D066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43259"/>
          <a:stretch/>
        </p:blipFill>
        <p:spPr>
          <a:xfrm>
            <a:off x="0" y="3352800"/>
            <a:ext cx="12192000" cy="99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4EF09-AA6E-518D-97F7-176C6E47D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83" b="26701"/>
          <a:stretch/>
        </p:blipFill>
        <p:spPr>
          <a:xfrm>
            <a:off x="0" y="4191000"/>
            <a:ext cx="12192000" cy="12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9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957</Words>
  <Application>Microsoft Office PowerPoint</Application>
  <PresentationFormat>Widescreen</PresentationFormat>
  <Paragraphs>155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Rokkitt</vt:lpstr>
      <vt:lpstr>Arial</vt:lpstr>
      <vt:lpstr>Consolas</vt:lpstr>
      <vt:lpstr>Calibri</vt:lpstr>
      <vt:lpstr>Rubik</vt:lpstr>
      <vt:lpstr>Office Theme</vt:lpstr>
      <vt:lpstr>Topic 6</vt:lpstr>
      <vt:lpstr>What is a String?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Conditions </vt:lpstr>
      <vt:lpstr>IF</vt:lpstr>
      <vt:lpstr>IF-ELSE</vt:lpstr>
      <vt:lpstr>Boolean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Excercise!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Acosta</cp:lastModifiedBy>
  <cp:revision>105</cp:revision>
  <dcterms:created xsi:type="dcterms:W3CDTF">2020-10-13T14:52:33Z</dcterms:created>
  <dcterms:modified xsi:type="dcterms:W3CDTF">2023-10-20T00:29:17Z</dcterms:modified>
</cp:coreProperties>
</file>